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6"/>
  </p:notesMasterIdLst>
  <p:sldIdLst>
    <p:sldId id="348" r:id="rId2"/>
    <p:sldId id="349" r:id="rId3"/>
    <p:sldId id="350" r:id="rId4"/>
    <p:sldId id="351" r:id="rId5"/>
    <p:sldId id="352" r:id="rId6"/>
    <p:sldId id="353" r:id="rId7"/>
    <p:sldId id="354" r:id="rId8"/>
    <p:sldId id="355" r:id="rId9"/>
    <p:sldId id="356" r:id="rId10"/>
    <p:sldId id="357" r:id="rId11"/>
    <p:sldId id="358" r:id="rId12"/>
    <p:sldId id="359" r:id="rId13"/>
    <p:sldId id="361" r:id="rId14"/>
    <p:sldId id="360" r:id="rId15"/>
  </p:sldIdLst>
  <p:sldSz cx="9144000" cy="5143500" type="screen16x9"/>
  <p:notesSz cx="6858000" cy="9144000"/>
  <p:defaultTextStyle>
    <a:defPPr>
      <a:defRPr lang="es-CO"/>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2" autoAdjust="0"/>
    <p:restoredTop sz="94674"/>
  </p:normalViewPr>
  <p:slideViewPr>
    <p:cSldViewPr snapToGrid="0">
      <p:cViewPr varScale="1">
        <p:scale>
          <a:sx n="93" d="100"/>
          <a:sy n="93" d="100"/>
        </p:scale>
        <p:origin x="822" y="7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Google Shape;3;n">
            <a:extLst>
              <a:ext uri="{FF2B5EF4-FFF2-40B4-BE49-F238E27FC236}">
                <a16:creationId xmlns="" xmlns:a16="http://schemas.microsoft.com/office/drawing/2014/main" id="{E46D6E25-F4E7-EC4D-BFB1-FE916C827088}"/>
              </a:ext>
            </a:extLst>
          </p:cNvPr>
          <p:cNvSpPr>
            <a:spLocks noGrp="1" noRot="1" noChangeAspect="1"/>
          </p:cNvSpPr>
          <p:nvPr>
            <p:ph type="sldImg" idx="2"/>
          </p:nvPr>
        </p:nvSpPr>
        <p:spPr bwMode="auto">
          <a:xfrm>
            <a:off x="381000" y="685800"/>
            <a:ext cx="6096000" cy="3429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w="9525"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3315" name="Google Shape;4;n">
            <a:extLst>
              <a:ext uri="{FF2B5EF4-FFF2-40B4-BE49-F238E27FC236}">
                <a16:creationId xmlns="" xmlns:a16="http://schemas.microsoft.com/office/drawing/2014/main" id="{08AEE924-C7CA-F44E-B617-EC0776F3DE8A}"/>
              </a:ext>
            </a:extLst>
          </p:cNvPr>
          <p:cNvSpPr txBox="1">
            <a:spLocks noGrp="1"/>
          </p:cNvSpPr>
          <p:nvPr>
            <p:ph type="body" idx="1"/>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s-CO" altLang="es-CO">
              <a:sym typeface="Arial" panose="020B0604020202020204" pitchFamily="34" charset="0"/>
            </a:endParaRPr>
          </a:p>
        </p:txBody>
      </p:sp>
    </p:spTree>
    <p:extLst>
      <p:ext uri="{BB962C8B-B14F-4D97-AF65-F5344CB8AC3E}">
        <p14:creationId xmlns:p14="http://schemas.microsoft.com/office/powerpoint/2010/main" val="16140790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457200"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742950" lvl="1" indent="-2857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1430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6002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0574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1073" name="Google Shape;51;p:notes">
            <a:extLst>
              <a:ext uri="{FF2B5EF4-FFF2-40B4-BE49-F238E27FC236}">
                <a16:creationId xmlns="" xmlns:a16="http://schemas.microsoft.com/office/drawing/2014/main" id="{B154E618-71BF-094A-A347-D027AC808C65}"/>
              </a:ext>
            </a:extLst>
          </p:cNvPr>
          <p:cNvSpPr>
            <a:spLocks noGrp="1" noRot="1" noChangeAspect="1" noTextEdit="1"/>
          </p:cNvSpPr>
          <p:nvPr>
            <p:ph type="sldImg" idx="2"/>
          </p:nvPr>
        </p:nvSpPr>
        <p:spPr>
          <a:ln>
            <a:headEnd/>
            <a:tailEnd/>
          </a:ln>
        </p:spPr>
      </p:sp>
      <p:sp>
        <p:nvSpPr>
          <p:cNvPr id="131074" name="Google Shape;52;p:notes">
            <a:extLst>
              <a:ext uri="{FF2B5EF4-FFF2-40B4-BE49-F238E27FC236}">
                <a16:creationId xmlns="" xmlns:a16="http://schemas.microsoft.com/office/drawing/2014/main" id="{F3CB1003-C780-4A44-A039-421E1AE3EEA1}"/>
              </a:ext>
            </a:extLst>
          </p:cNvPr>
          <p:cNvSpPr txBox="1">
            <a:spLocks noGrp="1"/>
          </p:cNvSpPr>
          <p:nvPr>
            <p:ph type="body" idx="1"/>
          </p:nvPr>
        </p:nvSpPr>
        <p:spPr/>
        <p:txBody>
          <a:bodyPr/>
          <a:lstStyle/>
          <a:p>
            <a:pPr marL="0" indent="0" eaLnBrk="1" hangingPunct="1">
              <a:buSzPts val="1100"/>
            </a:pPr>
            <a:endParaRPr lang="es-CO" altLang="es-CO" sz="1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3001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08471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anchor="b">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4" name="Google Shape;8;p1">
            <a:extLst>
              <a:ext uri="{FF2B5EF4-FFF2-40B4-BE49-F238E27FC236}">
                <a16:creationId xmlns="" xmlns:a16="http://schemas.microsoft.com/office/drawing/2014/main" id="{C8FB3271-5ECB-544F-A385-D9E672A94CD0}"/>
              </a:ext>
            </a:extLst>
          </p:cNvPr>
          <p:cNvSpPr txBox="1">
            <a:spLocks noGrp="1"/>
          </p:cNvSpPr>
          <p:nvPr>
            <p:ph type="sldNum" idx="13"/>
          </p:nvPr>
        </p:nvSpPr>
        <p:spPr>
          <a:ln/>
        </p:spPr>
        <p:txBody>
          <a:bodyPr/>
          <a:lstStyle>
            <a:lvl1pPr>
              <a:defRPr/>
            </a:lvl1pPr>
          </a:lstStyle>
          <a:p>
            <a:pPr>
              <a:defRPr/>
            </a:pPr>
            <a:fld id="{3B1CB8D8-E06A-D94D-869C-C2ABB234B4BA}" type="slidenum">
              <a:rPr lang="es-CO" altLang="es-CO"/>
              <a:pPr>
                <a:defRPr/>
              </a:pPr>
              <a:t>‹Nº›</a:t>
            </a:fld>
            <a:endParaRPr lang="es-CO" altLang="es-CO"/>
          </a:p>
        </p:txBody>
      </p:sp>
    </p:spTree>
    <p:extLst>
      <p:ext uri="{BB962C8B-B14F-4D97-AF65-F5344CB8AC3E}">
        <p14:creationId xmlns:p14="http://schemas.microsoft.com/office/powerpoint/2010/main" val="1344231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anchor="b">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 name="Google Shape;8;p1">
            <a:extLst>
              <a:ext uri="{FF2B5EF4-FFF2-40B4-BE49-F238E27FC236}">
                <a16:creationId xmlns="" xmlns:a16="http://schemas.microsoft.com/office/drawing/2014/main" id="{39AAA351-90AF-E744-B06D-538610090209}"/>
              </a:ext>
            </a:extLst>
          </p:cNvPr>
          <p:cNvSpPr txBox="1">
            <a:spLocks noGrp="1"/>
          </p:cNvSpPr>
          <p:nvPr>
            <p:ph type="sldNum" idx="13"/>
          </p:nvPr>
        </p:nvSpPr>
        <p:spPr>
          <a:ln/>
        </p:spPr>
        <p:txBody>
          <a:bodyPr/>
          <a:lstStyle>
            <a:lvl1pPr>
              <a:defRPr/>
            </a:lvl1pPr>
          </a:lstStyle>
          <a:p>
            <a:pPr>
              <a:defRPr/>
            </a:pPr>
            <a:fld id="{63D252C2-4EC1-B441-B096-92DDC9426380}" type="slidenum">
              <a:rPr lang="es-CO" altLang="es-CO"/>
              <a:pPr>
                <a:defRPr/>
              </a:pPr>
              <a:t>‹Nº›</a:t>
            </a:fld>
            <a:endParaRPr lang="es-CO" altLang="es-CO"/>
          </a:p>
        </p:txBody>
      </p:sp>
    </p:spTree>
    <p:extLst>
      <p:ext uri="{BB962C8B-B14F-4D97-AF65-F5344CB8AC3E}">
        <p14:creationId xmlns:p14="http://schemas.microsoft.com/office/powerpoint/2010/main" val="1568388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anchor="ctr">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 name="Google Shape;8;p1">
            <a:extLst>
              <a:ext uri="{FF2B5EF4-FFF2-40B4-BE49-F238E27FC236}">
                <a16:creationId xmlns="" xmlns:a16="http://schemas.microsoft.com/office/drawing/2014/main" id="{A90142CA-EA32-2F48-B29B-702FABE45813}"/>
              </a:ext>
            </a:extLst>
          </p:cNvPr>
          <p:cNvSpPr txBox="1">
            <a:spLocks noGrp="1"/>
          </p:cNvSpPr>
          <p:nvPr>
            <p:ph type="sldNum" idx="13"/>
          </p:nvPr>
        </p:nvSpPr>
        <p:spPr>
          <a:ln/>
        </p:spPr>
        <p:txBody>
          <a:bodyPr/>
          <a:lstStyle>
            <a:lvl1pPr>
              <a:defRPr/>
            </a:lvl1pPr>
          </a:lstStyle>
          <a:p>
            <a:pPr>
              <a:defRPr/>
            </a:pPr>
            <a:fld id="{C429D6C9-C1E5-3D47-994D-486602DE5C0F}" type="slidenum">
              <a:rPr lang="es-CO" altLang="es-CO"/>
              <a:pPr>
                <a:defRPr/>
              </a:pPr>
              <a:t>‹Nº›</a:t>
            </a:fld>
            <a:endParaRPr lang="es-CO" altLang="es-CO"/>
          </a:p>
        </p:txBody>
      </p:sp>
    </p:spTree>
    <p:extLst>
      <p:ext uri="{BB962C8B-B14F-4D97-AF65-F5344CB8AC3E}">
        <p14:creationId xmlns:p14="http://schemas.microsoft.com/office/powerpoint/2010/main" val="295164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5" name="Google Shape;36;p9">
            <a:extLst>
              <a:ext uri="{FF2B5EF4-FFF2-40B4-BE49-F238E27FC236}">
                <a16:creationId xmlns="" xmlns:a16="http://schemas.microsoft.com/office/drawing/2014/main" id="{70BC68D5-48FB-9346-A3D0-FA5A768C6763}"/>
              </a:ext>
            </a:extLst>
          </p:cNvPr>
          <p:cNvSpPr>
            <a:spLocks noChangeArrowheads="1"/>
          </p:cNvSpPr>
          <p:nvPr/>
        </p:nvSpPr>
        <p:spPr bwMode="auto">
          <a:xfrm>
            <a:off x="4572000" y="0"/>
            <a:ext cx="4572000" cy="5143500"/>
          </a:xfrm>
          <a:prstGeom prst="rect">
            <a:avLst/>
          </a:prstGeom>
          <a:solidFill>
            <a:schemeClr val="tx2"/>
          </a:solidFill>
          <a:ln>
            <a:noFill/>
          </a:ln>
        </p:spPr>
        <p:txBody>
          <a:bodyPr lIns="91425" tIns="91425" rIns="91425" bIns="91425" anchor="ctr"/>
          <a:lstStyle>
            <a:lvl1pPr eaLnBrk="0" hangingPunct="0">
              <a:defRPr sz="1400">
                <a:solidFill>
                  <a:srgbClr val="000000"/>
                </a:solidFill>
                <a:latin typeface="Arial" charset="0"/>
                <a:cs typeface="Arial" charset="0"/>
                <a:sym typeface="Arial" charset="0"/>
              </a:defRPr>
            </a:lvl1pPr>
            <a:lvl2pPr marL="742950" indent="-285750" eaLnBrk="0" hangingPunct="0">
              <a:defRPr sz="1400">
                <a:solidFill>
                  <a:srgbClr val="000000"/>
                </a:solidFill>
                <a:latin typeface="Arial" charset="0"/>
                <a:cs typeface="Arial" charset="0"/>
                <a:sym typeface="Arial" charset="0"/>
              </a:defRPr>
            </a:lvl2pPr>
            <a:lvl3pPr marL="1143000" indent="-228600" eaLnBrk="0" hangingPunct="0">
              <a:defRPr sz="1400">
                <a:solidFill>
                  <a:srgbClr val="000000"/>
                </a:solidFill>
                <a:latin typeface="Arial" charset="0"/>
                <a:cs typeface="Arial" charset="0"/>
                <a:sym typeface="Arial" charset="0"/>
              </a:defRPr>
            </a:lvl3pPr>
            <a:lvl4pPr marL="1600200" indent="-228600" eaLnBrk="0" hangingPunct="0">
              <a:defRPr sz="1400">
                <a:solidFill>
                  <a:srgbClr val="000000"/>
                </a:solidFill>
                <a:latin typeface="Arial" charset="0"/>
                <a:cs typeface="Arial" charset="0"/>
                <a:sym typeface="Arial" charset="0"/>
              </a:defRPr>
            </a:lvl4pPr>
            <a:lvl5pPr marL="2057400" indent="-228600" eaLnBrk="0" hangingPunct="0">
              <a:defRPr sz="1400">
                <a:solidFill>
                  <a:srgbClr val="000000"/>
                </a:solidFill>
                <a:latin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cs typeface="Arial" charset="0"/>
                <a:sym typeface="Arial" charset="0"/>
              </a:defRPr>
            </a:lvl9pPr>
          </a:lstStyle>
          <a:p>
            <a:pPr eaLnBrk="1" hangingPunct="1">
              <a:buClr>
                <a:srgbClr val="000000"/>
              </a:buClr>
              <a:buFont typeface="Arial" charset="0"/>
              <a:buNone/>
              <a:defRPr/>
            </a:pPr>
            <a:endParaRPr lang="es-CO" altLang="es-CO"/>
          </a:p>
        </p:txBody>
      </p:sp>
      <p:sp>
        <p:nvSpPr>
          <p:cNvPr id="37" name="Google Shape;37;p9"/>
          <p:cNvSpPr txBox="1">
            <a:spLocks noGrp="1"/>
          </p:cNvSpPr>
          <p:nvPr>
            <p:ph type="title"/>
          </p:nvPr>
        </p:nvSpPr>
        <p:spPr>
          <a:xfrm>
            <a:off x="265500" y="1233175"/>
            <a:ext cx="4045200" cy="1482300"/>
          </a:xfrm>
          <a:prstGeom prst="rect">
            <a:avLst/>
          </a:prstGeom>
        </p:spPr>
        <p:txBody>
          <a:bodyPr spcFirstLastPara="1" anchor="b">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anchor="ctr">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6" name="Google Shape;40;p9">
            <a:extLst>
              <a:ext uri="{FF2B5EF4-FFF2-40B4-BE49-F238E27FC236}">
                <a16:creationId xmlns="" xmlns:a16="http://schemas.microsoft.com/office/drawing/2014/main" id="{3C52D427-6452-5944-98BA-B2313DA5053E}"/>
              </a:ext>
            </a:extLst>
          </p:cNvPr>
          <p:cNvSpPr txBox="1">
            <a:spLocks noGrp="1"/>
          </p:cNvSpPr>
          <p:nvPr>
            <p:ph type="sldNum" idx="10"/>
          </p:nvPr>
        </p:nvSpPr>
        <p:spPr/>
        <p:txBody>
          <a:bodyPr/>
          <a:lstStyle>
            <a:lvl1pPr>
              <a:defRPr smtClean="0"/>
            </a:lvl1pPr>
          </a:lstStyle>
          <a:p>
            <a:pPr>
              <a:defRPr/>
            </a:pPr>
            <a:fld id="{C8CA1989-1DD4-3346-96BF-744EAA59F035}" type="slidenum">
              <a:rPr lang="es-CO" altLang="es-CO"/>
              <a:pPr>
                <a:defRPr/>
              </a:pPr>
              <a:t>‹Nº›</a:t>
            </a:fld>
            <a:endParaRPr lang="es-CO" altLang="es-CO"/>
          </a:p>
        </p:txBody>
      </p:sp>
    </p:spTree>
    <p:extLst>
      <p:ext uri="{BB962C8B-B14F-4D97-AF65-F5344CB8AC3E}">
        <p14:creationId xmlns:p14="http://schemas.microsoft.com/office/powerpoint/2010/main" val="820404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p:nvPr>
        </p:nvSpPr>
        <p:spPr>
          <a:xfrm>
            <a:off x="311700" y="1106125"/>
            <a:ext cx="8520600" cy="1963500"/>
          </a:xfrm>
          <a:prstGeom prst="rect">
            <a:avLst/>
          </a:prstGeom>
        </p:spPr>
        <p:txBody>
          <a:bodyPr spcFirstLastPara="1" anchor="b">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lang="es-ES"/>
              <a:t>Haga clic para modificar el estilo de título del patrón</a:t>
            </a:r>
            <a:endParaRP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 name="Google Shape;8;p1">
            <a:extLst>
              <a:ext uri="{FF2B5EF4-FFF2-40B4-BE49-F238E27FC236}">
                <a16:creationId xmlns="" xmlns:a16="http://schemas.microsoft.com/office/drawing/2014/main" id="{9A367885-C417-3040-92EB-1D55BE02FDA9}"/>
              </a:ext>
            </a:extLst>
          </p:cNvPr>
          <p:cNvSpPr txBox="1">
            <a:spLocks noGrp="1"/>
          </p:cNvSpPr>
          <p:nvPr>
            <p:ph type="sldNum" idx="13"/>
          </p:nvPr>
        </p:nvSpPr>
        <p:spPr>
          <a:ln/>
        </p:spPr>
        <p:txBody>
          <a:bodyPr/>
          <a:lstStyle>
            <a:lvl1pPr>
              <a:defRPr/>
            </a:lvl1pPr>
          </a:lstStyle>
          <a:p>
            <a:pPr>
              <a:defRPr/>
            </a:pPr>
            <a:fld id="{AE1D9D2D-8B6A-5444-BF15-B05FE7DD33D9}" type="slidenum">
              <a:rPr lang="es-CO" altLang="es-CO"/>
              <a:pPr>
                <a:defRPr/>
              </a:pPr>
              <a:t>‹Nº›</a:t>
            </a:fld>
            <a:endParaRPr lang="es-CO" altLang="es-CO"/>
          </a:p>
        </p:txBody>
      </p:sp>
    </p:spTree>
    <p:extLst>
      <p:ext uri="{BB962C8B-B14F-4D97-AF65-F5344CB8AC3E}">
        <p14:creationId xmlns:p14="http://schemas.microsoft.com/office/powerpoint/2010/main" val="13780488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1026" name="Google Shape;6;p1">
            <a:extLst>
              <a:ext uri="{FF2B5EF4-FFF2-40B4-BE49-F238E27FC236}">
                <a16:creationId xmlns="" xmlns:a16="http://schemas.microsoft.com/office/drawing/2014/main" id="{811C38A1-2CC6-634B-8EA1-D3633C88B72C}"/>
              </a:ext>
            </a:extLst>
          </p:cNvPr>
          <p:cNvSpPr txBox="1">
            <a:spLocks noGrp="1"/>
          </p:cNvSpPr>
          <p:nvPr>
            <p:ph type="title"/>
          </p:nvPr>
        </p:nvSpPr>
        <p:spPr bwMode="auto">
          <a:xfrm>
            <a:off x="311150" y="444500"/>
            <a:ext cx="85217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s-CO" altLang="es-CO">
              <a:sym typeface="Arial" panose="020B0604020202020204" pitchFamily="34" charset="0"/>
            </a:endParaRPr>
          </a:p>
        </p:txBody>
      </p:sp>
      <p:sp>
        <p:nvSpPr>
          <p:cNvPr id="1027" name="Google Shape;7;p1">
            <a:extLst>
              <a:ext uri="{FF2B5EF4-FFF2-40B4-BE49-F238E27FC236}">
                <a16:creationId xmlns="" xmlns:a16="http://schemas.microsoft.com/office/drawing/2014/main" id="{9913BE24-0429-1148-9438-8EF013F13010}"/>
              </a:ext>
            </a:extLst>
          </p:cNvPr>
          <p:cNvSpPr txBox="1">
            <a:spLocks noGrp="1"/>
          </p:cNvSpPr>
          <p:nvPr>
            <p:ph type="body" idx="1"/>
          </p:nvPr>
        </p:nvSpPr>
        <p:spPr bwMode="auto">
          <a:xfrm>
            <a:off x="311150" y="1152525"/>
            <a:ext cx="85217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s-CO" altLang="es-CO">
              <a:sym typeface="Arial" panose="020B0604020202020204" pitchFamily="34" charset="0"/>
            </a:endParaRPr>
          </a:p>
        </p:txBody>
      </p:sp>
      <p:sp>
        <p:nvSpPr>
          <p:cNvPr id="1028" name="Google Shape;8;p1">
            <a:extLst>
              <a:ext uri="{FF2B5EF4-FFF2-40B4-BE49-F238E27FC236}">
                <a16:creationId xmlns="" xmlns:a16="http://schemas.microsoft.com/office/drawing/2014/main" id="{B3E926A0-05D5-7548-9D35-DA35BB5A4BC6}"/>
              </a:ext>
            </a:extLst>
          </p:cNvPr>
          <p:cNvSpPr txBox="1">
            <a:spLocks noGrp="1"/>
          </p:cNvSpPr>
          <p:nvPr>
            <p:ph type="sldNum" idx="12"/>
          </p:nvPr>
        </p:nvSpPr>
        <p:spPr bwMode="auto">
          <a:xfrm>
            <a:off x="8472488" y="4662488"/>
            <a:ext cx="549275" cy="393700"/>
          </a:xfrm>
          <a:prstGeom prst="rect">
            <a:avLst/>
          </a:prstGeom>
          <a:noFill/>
          <a:ln>
            <a:noFill/>
          </a:ln>
        </p:spPr>
        <p:txBody>
          <a:bodyPr vert="horz" wrap="square" lIns="91425" tIns="91425" rIns="91425" bIns="91425" numCol="1" anchor="ctr" anchorCtr="0" compatLnSpc="1">
            <a:prstTxWarp prst="textNoShape">
              <a:avLst/>
            </a:prstTxWarp>
          </a:bodyPr>
          <a:lstStyle>
            <a:lvl1pPr algn="r" eaLnBrk="1" hangingPunct="1">
              <a:buClr>
                <a:srgbClr val="000000"/>
              </a:buClr>
              <a:buFont typeface="Arial" panose="020B0604020202020204" pitchFamily="34" charset="0"/>
              <a:buNone/>
              <a:defRPr sz="1000" smtClean="0">
                <a:solidFill>
                  <a:srgbClr val="595959"/>
                </a:solidFill>
              </a:defRPr>
            </a:lvl1pPr>
          </a:lstStyle>
          <a:p>
            <a:pPr>
              <a:defRPr/>
            </a:pPr>
            <a:fld id="{581647C5-5244-4448-BE76-BA6C067872A7}" type="slidenum">
              <a:rPr lang="es-CO" altLang="es-CO"/>
              <a:pPr>
                <a:defRPr/>
              </a:pPr>
              <a:t>‹Nº›</a:t>
            </a:fld>
            <a:endParaRPr lang="es-CO" altLang="es-CO"/>
          </a:p>
        </p:txBody>
      </p:sp>
    </p:spTree>
  </p:cSld>
  <p:clrMap bg1="lt1" tx1="dk1" bg2="dk2" tx2="lt2" accent1="accent1" accent2="accent2" accent3="accent3" accent4="accent4" accent5="accent5" accent6="accent6" hlink="hlink" folHlink="folHlink"/>
  <p:sldLayoutIdLst>
    <p:sldLayoutId id="2147483997" r:id="rId1"/>
    <p:sldLayoutId id="2147484002" r:id="rId2"/>
    <p:sldLayoutId id="2147484003" r:id="rId3"/>
    <p:sldLayoutId id="2147484007" r:id="rId4"/>
    <p:sldLayoutId id="2147484005" r:id="rId5"/>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342900" indent="-3429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742950" lvl="1" indent="-2857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1430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6002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0574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 xmlns:a16="http://schemas.microsoft.com/office/drawing/2014/main" id="{E41574BA-0A47-489A-BD92-04E0435691C7}"/>
              </a:ext>
            </a:extLst>
          </p:cNvPr>
          <p:cNvSpPr txBox="1"/>
          <p:nvPr/>
        </p:nvSpPr>
        <p:spPr>
          <a:xfrm>
            <a:off x="5067613" y="3295620"/>
            <a:ext cx="2050218" cy="523220"/>
          </a:xfrm>
          <a:prstGeom prst="rect">
            <a:avLst/>
          </a:prstGeom>
          <a:noFill/>
        </p:spPr>
        <p:txBody>
          <a:bodyPr wrap="square" rtlCol="0">
            <a:spAutoFit/>
          </a:bodyPr>
          <a:lstStyle/>
          <a:p>
            <a:r>
              <a:rPr lang="es-ES" dirty="0"/>
              <a:t/>
            </a:r>
            <a:br>
              <a:rPr lang="es-ES" dirty="0"/>
            </a:br>
            <a:endParaRPr lang="es-CO" dirty="0"/>
          </a:p>
        </p:txBody>
      </p:sp>
      <p:sp>
        <p:nvSpPr>
          <p:cNvPr id="2" name="Rectángulo 1">
            <a:extLst>
              <a:ext uri="{FF2B5EF4-FFF2-40B4-BE49-F238E27FC236}">
                <a16:creationId xmlns="" xmlns:a16="http://schemas.microsoft.com/office/drawing/2014/main" id="{541D1A9A-01BF-4D30-AB8C-54822233A4C7}"/>
              </a:ext>
            </a:extLst>
          </p:cNvPr>
          <p:cNvSpPr/>
          <p:nvPr/>
        </p:nvSpPr>
        <p:spPr>
          <a:xfrm>
            <a:off x="1282412" y="1974619"/>
            <a:ext cx="7570402" cy="1985736"/>
          </a:xfrm>
          <a:prstGeom prst="rect">
            <a:avLst/>
          </a:prstGeom>
          <a:noFill/>
        </p:spPr>
        <p:txBody>
          <a:bodyPr wrap="square" lIns="91440" tIns="45720" rIns="91440" bIns="45720">
            <a:spAutoFit/>
          </a:bodyPr>
          <a:lstStyle/>
          <a:p>
            <a:pPr algn="r">
              <a:lnSpc>
                <a:spcPct val="107000"/>
              </a:lnSpc>
              <a:spcBef>
                <a:spcPts val="1200"/>
              </a:spcBef>
              <a:spcAft>
                <a:spcPts val="1200"/>
              </a:spcAft>
            </a:pPr>
            <a:r>
              <a:rPr lang="es-CO" sz="2400" b="1" kern="0" dirty="0">
                <a:solidFill>
                  <a:srgbClr val="2F5496"/>
                </a:solidFill>
                <a:effectLst/>
                <a:ea typeface="Times New Roman" panose="02020603050405020304" pitchFamily="18" charset="0"/>
              </a:rPr>
              <a:t>Programa de capacitación para la organización de Archivo en la Corporación Autónoma Regional para la Defensa de la Meseta de Bucaramanga</a:t>
            </a:r>
          </a:p>
          <a:p>
            <a:pPr algn="ctr"/>
            <a:endParaRPr lang="es-ES" sz="3600" b="0" cap="none" spc="0" dirty="0">
              <a:ln w="0"/>
              <a:solidFill>
                <a:schemeClr val="tx1"/>
              </a:solidFill>
              <a:effectLst>
                <a:outerShdw blurRad="38100" dist="19050" dir="2700000" algn="tl" rotWithShape="0">
                  <a:schemeClr val="dk1">
                    <a:alpha val="40000"/>
                  </a:schemeClr>
                </a:outerShdw>
              </a:effectLst>
            </a:endParaRPr>
          </a:p>
        </p:txBody>
      </p:sp>
      <p:sp>
        <p:nvSpPr>
          <p:cNvPr id="12" name="CuadroTexto 11">
            <a:extLst>
              <a:ext uri="{FF2B5EF4-FFF2-40B4-BE49-F238E27FC236}">
                <a16:creationId xmlns="" xmlns:a16="http://schemas.microsoft.com/office/drawing/2014/main" id="{3BB58B86-A176-4D37-B64E-E34B8759B30B}"/>
              </a:ext>
            </a:extLst>
          </p:cNvPr>
          <p:cNvSpPr txBox="1"/>
          <p:nvPr/>
        </p:nvSpPr>
        <p:spPr>
          <a:xfrm>
            <a:off x="2095263" y="3336754"/>
            <a:ext cx="6732869" cy="1039900"/>
          </a:xfrm>
          <a:prstGeom prst="rect">
            <a:avLst/>
          </a:prstGeom>
          <a:noFill/>
        </p:spPr>
        <p:txBody>
          <a:bodyPr wrap="none" rtlCol="0">
            <a:spAutoFit/>
          </a:bodyPr>
          <a:lstStyle/>
          <a:p>
            <a:pPr algn="r">
              <a:lnSpc>
                <a:spcPct val="107000"/>
              </a:lnSpc>
              <a:spcAft>
                <a:spcPts val="800"/>
              </a:spcAft>
            </a:pPr>
            <a:r>
              <a:rPr lang="es-CO" sz="1600" dirty="0">
                <a:effectLst/>
                <a:latin typeface="Arial" panose="020B0604020202020204" pitchFamily="34" charset="0"/>
                <a:ea typeface="Calibri" panose="020F0502020204030204" pitchFamily="34" charset="0"/>
                <a:cs typeface="Times New Roman" panose="02020603050405020304" pitchFamily="18" charset="0"/>
              </a:rPr>
              <a:t>Presentado por: Laura Lizeth Mejía- Pasante de Historia y Archivística –</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s-CO" sz="1600" dirty="0">
                <a:effectLst/>
                <a:latin typeface="Arial" panose="020B0604020202020204" pitchFamily="34" charset="0"/>
                <a:ea typeface="Calibri" panose="020F0502020204030204" pitchFamily="34" charset="0"/>
                <a:cs typeface="Times New Roman" panose="02020603050405020304" pitchFamily="18" charset="0"/>
              </a:rPr>
              <a:t>Universidad</a:t>
            </a:r>
            <a:r>
              <a:rPr lang="es-CO" sz="1600" spc="-5" dirty="0">
                <a:effectLst/>
                <a:latin typeface="Arial" panose="020B0604020202020204" pitchFamily="34" charset="0"/>
                <a:ea typeface="Calibri" panose="020F0502020204030204" pitchFamily="34" charset="0"/>
                <a:cs typeface="Times New Roman" panose="02020603050405020304" pitchFamily="18" charset="0"/>
              </a:rPr>
              <a:t> </a:t>
            </a:r>
            <a:r>
              <a:rPr lang="es-CO" sz="1600" dirty="0">
                <a:effectLst/>
                <a:latin typeface="Arial" panose="020B0604020202020204" pitchFamily="34" charset="0"/>
                <a:ea typeface="Calibri" panose="020F0502020204030204" pitchFamily="34" charset="0"/>
                <a:cs typeface="Times New Roman" panose="02020603050405020304" pitchFamily="18" charset="0"/>
              </a:rPr>
              <a:t>Industrial de</a:t>
            </a:r>
            <a:r>
              <a:rPr lang="es-CO" sz="1600" spc="-20" dirty="0">
                <a:effectLst/>
                <a:latin typeface="Arial" panose="020B0604020202020204" pitchFamily="34" charset="0"/>
                <a:ea typeface="Calibri" panose="020F0502020204030204" pitchFamily="34" charset="0"/>
                <a:cs typeface="Times New Roman" panose="02020603050405020304" pitchFamily="18" charset="0"/>
              </a:rPr>
              <a:t> </a:t>
            </a:r>
            <a:r>
              <a:rPr lang="es-CO" sz="1600" dirty="0">
                <a:effectLst/>
                <a:latin typeface="Arial" panose="020B0604020202020204" pitchFamily="34" charset="0"/>
                <a:ea typeface="Calibri" panose="020F0502020204030204" pitchFamily="34" charset="0"/>
                <a:cs typeface="Times New Roman" panose="02020603050405020304" pitchFamily="18" charset="0"/>
              </a:rPr>
              <a:t>Santander </a:t>
            </a:r>
            <a:r>
              <a:rPr lang="es-CO" sz="1600">
                <a:effectLst/>
                <a:latin typeface="Arial" panose="020B0604020202020204" pitchFamily="34" charset="0"/>
                <a:ea typeface="Calibri" panose="020F0502020204030204" pitchFamily="34" charset="0"/>
                <a:cs typeface="Times New Roman" panose="02020603050405020304" pitchFamily="18" charset="0"/>
              </a:rPr>
              <a:t>– </a:t>
            </a:r>
            <a:r>
              <a:rPr lang="es-CO" sz="1600" smtClean="0">
                <a:effectLst/>
                <a:latin typeface="Arial" panose="020B0604020202020204" pitchFamily="34" charset="0"/>
                <a:ea typeface="Calibri" panose="020F0502020204030204" pitchFamily="34" charset="0"/>
                <a:cs typeface="Times New Roman" panose="02020603050405020304" pitchFamily="18" charset="0"/>
              </a:rPr>
              <a:t>29 </a:t>
            </a:r>
            <a:r>
              <a:rPr lang="es-CO" sz="1600" dirty="0">
                <a:effectLst/>
                <a:latin typeface="Arial" panose="020B0604020202020204" pitchFamily="34" charset="0"/>
                <a:ea typeface="Calibri" panose="020F0502020204030204" pitchFamily="34" charset="0"/>
                <a:cs typeface="Times New Roman" panose="02020603050405020304" pitchFamily="18" charset="0"/>
              </a:rPr>
              <a:t>de julio del 2022</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p>
            <a:pPr algn="r"/>
            <a:endParaRPr lang="es-CO" dirty="0"/>
          </a:p>
        </p:txBody>
      </p:sp>
    </p:spTree>
    <p:extLst>
      <p:ext uri="{BB962C8B-B14F-4D97-AF65-F5344CB8AC3E}">
        <p14:creationId xmlns:p14="http://schemas.microsoft.com/office/powerpoint/2010/main" val="2259620283"/>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09180" y="0"/>
            <a:ext cx="3894540" cy="755700"/>
          </a:xfrm>
        </p:spPr>
        <p:txBody>
          <a:bodyPr/>
          <a:lstStyle/>
          <a:p>
            <a:r>
              <a:rPr lang="es-ES" dirty="0" smtClean="0">
                <a:solidFill>
                  <a:srgbClr val="0070C0"/>
                </a:solidFill>
              </a:rPr>
              <a:t>Situación de la CDMB</a:t>
            </a:r>
            <a:endParaRPr lang="en-US" dirty="0">
              <a:solidFill>
                <a:srgbClr val="0070C0"/>
              </a:solidFill>
            </a:endParaRPr>
          </a:p>
        </p:txBody>
      </p:sp>
      <p:sp>
        <p:nvSpPr>
          <p:cNvPr id="3" name="Marcador de texto 2"/>
          <p:cNvSpPr>
            <a:spLocks noGrp="1"/>
          </p:cNvSpPr>
          <p:nvPr>
            <p:ph type="body" idx="1"/>
          </p:nvPr>
        </p:nvSpPr>
        <p:spPr>
          <a:xfrm>
            <a:off x="586020" y="1206720"/>
            <a:ext cx="2808000" cy="3179400"/>
          </a:xfrm>
        </p:spPr>
        <p:txBody>
          <a:bodyPr/>
          <a:lstStyle/>
          <a:p>
            <a:pPr marL="152400" indent="0">
              <a:buNone/>
            </a:pPr>
            <a:r>
              <a:rPr lang="es-ES" sz="1400" dirty="0" smtClean="0"/>
              <a:t>¿Podemos establecer desde nuestras dependencias/oficinas estrategias y planes para la construcción de un Plan de Preservación a Largo Plazo?</a:t>
            </a:r>
          </a:p>
          <a:p>
            <a:pPr marL="152400" indent="0">
              <a:buNone/>
            </a:pPr>
            <a:endParaRPr lang="es-ES" sz="1400" dirty="0"/>
          </a:p>
          <a:p>
            <a:pPr marL="152400" indent="0">
              <a:buNone/>
            </a:pPr>
            <a:r>
              <a:rPr lang="es-ES" sz="1400" dirty="0" smtClean="0"/>
              <a:t>¿Qué elementos debemos tener en cuenta según lo mencionado? ¿Cuáles factores de riesgo con los documentos encuentras en la entidad?</a:t>
            </a:r>
            <a:endParaRPr lang="en-US" sz="1400" dirty="0"/>
          </a:p>
        </p:txBody>
      </p:sp>
      <p:pic>
        <p:nvPicPr>
          <p:cNvPr id="2050" name="Picture 2" descr="Cómo deben ser las condiciones ambientales de un lugar de trabajo?  Revísalas ac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2093" y="948690"/>
            <a:ext cx="4621637" cy="3304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276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97480" y="274320"/>
            <a:ext cx="5462850" cy="509490"/>
          </a:xfrm>
        </p:spPr>
        <p:txBody>
          <a:bodyPr/>
          <a:lstStyle/>
          <a:p>
            <a:r>
              <a:rPr lang="es-ES" sz="1600" b="1" dirty="0">
                <a:solidFill>
                  <a:srgbClr val="0070C0"/>
                </a:solidFill>
              </a:rPr>
              <a:t>Definición del Sistema Integrado de Conservación</a:t>
            </a:r>
            <a:endParaRPr lang="en-US" sz="1600" b="1" dirty="0">
              <a:solidFill>
                <a:srgbClr val="0070C0"/>
              </a:solidFill>
            </a:endParaRPr>
          </a:p>
        </p:txBody>
      </p:sp>
      <p:sp>
        <p:nvSpPr>
          <p:cNvPr id="3" name="Marcador de texto 2"/>
          <p:cNvSpPr>
            <a:spLocks noGrp="1"/>
          </p:cNvSpPr>
          <p:nvPr>
            <p:ph type="body" idx="1"/>
          </p:nvPr>
        </p:nvSpPr>
        <p:spPr>
          <a:xfrm>
            <a:off x="114300" y="932400"/>
            <a:ext cx="8832300" cy="3179400"/>
          </a:xfrm>
        </p:spPr>
        <p:txBody>
          <a:bodyPr/>
          <a:lstStyle/>
          <a:p>
            <a:pPr marL="152400" indent="0" algn="just">
              <a:buNone/>
            </a:pPr>
            <a:r>
              <a:rPr lang="es-ES" sz="1400" dirty="0" smtClean="0"/>
              <a:t>Un </a:t>
            </a:r>
            <a:r>
              <a:rPr lang="es-ES" sz="1400" dirty="0"/>
              <a:t>Sistema Integrado de Conservación es el conjunto de planes, programas, estrategias, procesos y procedimientos de conservación documental y preservación digital, bajo el concepto de archivo total, acorde con la política de gestión documental y demás sistemas organizacionales, tendiente a asegurar el adecuado mantenimiento de cualquier tipo de información, independiente del medio o tecnología con la cual se haya elaborado, conservando atributos tales como unidad, integridad autenticidad, inalterabilidad, originalidad, fiabilidad y accesibilidad, desde el momento de su producción y/o recepción, durante su gestión, hasta su disposición final, es decir, en cualquier etapa de su ciclo vital. (Acuerdo AGN 006 del 15 de Octubre de 2014) </a:t>
            </a:r>
            <a:endParaRPr lang="es-ES" sz="1400" dirty="0" smtClean="0"/>
          </a:p>
          <a:p>
            <a:pPr marL="152400" indent="0" algn="just">
              <a:buNone/>
            </a:pPr>
            <a:endParaRPr lang="es-ES" sz="1400" dirty="0"/>
          </a:p>
          <a:p>
            <a:pPr marL="152400" indent="0" algn="just">
              <a:buNone/>
            </a:pPr>
            <a:r>
              <a:rPr lang="es-ES" sz="1400" dirty="0" smtClean="0"/>
              <a:t>En </a:t>
            </a:r>
            <a:r>
              <a:rPr lang="es-ES" sz="1400" dirty="0"/>
              <a:t>el marco del Sistema Integrado de Gestión, el Sistema de Calidad, el Sistema de Gestión Documental y bajo el esquema normativo actual, el Sistema Integrado de Conservación no es un sistema paralelo a los anteriores, este debe desarrollarse a la par del Programa de Gestión Documental y debe contener los dos componentes ya mencionados, de forma tal que oriente a las entidades en la implementación de programas y estrategias a partir de la creación de herramientas y mecanismos de control, en pro del aseguramiento de la información, a través de actividades que garanticen la integridad física, funcional de los materiales de archivo y la preservación de la información.</a:t>
            </a:r>
            <a:endParaRPr lang="en-US" sz="1400" dirty="0"/>
          </a:p>
        </p:txBody>
      </p:sp>
    </p:spTree>
    <p:extLst>
      <p:ext uri="{BB962C8B-B14F-4D97-AF65-F5344CB8AC3E}">
        <p14:creationId xmlns:p14="http://schemas.microsoft.com/office/powerpoint/2010/main" val="45289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 r="1245"/>
          <a:stretch/>
        </p:blipFill>
        <p:spPr>
          <a:xfrm>
            <a:off x="0" y="-1"/>
            <a:ext cx="9144000" cy="5187639"/>
          </a:xfrm>
          <a:prstGeom prst="rect">
            <a:avLst/>
          </a:prstGeom>
        </p:spPr>
      </p:pic>
    </p:spTree>
    <p:extLst>
      <p:ext uri="{BB962C8B-B14F-4D97-AF65-F5344CB8AC3E}">
        <p14:creationId xmlns:p14="http://schemas.microsoft.com/office/powerpoint/2010/main" val="2226095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11699" y="555600"/>
            <a:ext cx="8400785" cy="755700"/>
          </a:xfrm>
        </p:spPr>
        <p:txBody>
          <a:bodyPr/>
          <a:lstStyle/>
          <a:p>
            <a:pPr algn="ctr"/>
            <a:r>
              <a:rPr lang="es-MX" dirty="0" smtClean="0"/>
              <a:t>Ejercicio Práctico</a:t>
            </a:r>
            <a:endParaRPr lang="es-MX" dirty="0"/>
          </a:p>
        </p:txBody>
      </p:sp>
      <p:sp>
        <p:nvSpPr>
          <p:cNvPr id="3" name="Marcador de texto 2"/>
          <p:cNvSpPr>
            <a:spLocks noGrp="1"/>
          </p:cNvSpPr>
          <p:nvPr>
            <p:ph type="body" idx="1"/>
          </p:nvPr>
        </p:nvSpPr>
        <p:spPr>
          <a:xfrm>
            <a:off x="311700" y="1389600"/>
            <a:ext cx="8472704" cy="3179400"/>
          </a:xfrm>
        </p:spPr>
        <p:txBody>
          <a:bodyPr/>
          <a:lstStyle/>
          <a:p>
            <a:r>
              <a:rPr lang="es-CO" dirty="0"/>
              <a:t>Explique las distintas fases que conllevan el Plan de Conservación Documental: ¿Qué retos trae al interior de las oficinas? ¿Cuáles oportunidades otorga este plan para las organizaciones?</a:t>
            </a:r>
            <a:endParaRPr lang="es-MX" dirty="0"/>
          </a:p>
        </p:txBody>
      </p:sp>
    </p:spTree>
    <p:extLst>
      <p:ext uri="{BB962C8B-B14F-4D97-AF65-F5344CB8AC3E}">
        <p14:creationId xmlns:p14="http://schemas.microsoft.com/office/powerpoint/2010/main" val="3094771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Icono de termómetro. concepto de control de temperatura. alta y baja  temperatura. vector sobre fondo aislado. eps 10. | Vector Prem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5" y="1413217"/>
            <a:ext cx="1969575" cy="19695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cono De Control De Plagas Ilustración De Dibujos Animados De Icono De  Vector De Control De Plagas Para Diseño Web Ilustraciones Svg, Vectoriales,  Clip Art Vectorizado Libre De Derechos. Image 830666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9272" y="1755922"/>
            <a:ext cx="1626870" cy="162687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title"/>
          </p:nvPr>
        </p:nvSpPr>
        <p:spPr>
          <a:xfrm>
            <a:off x="3237780" y="806010"/>
            <a:ext cx="2808000" cy="755700"/>
          </a:xfrm>
        </p:spPr>
        <p:txBody>
          <a:bodyPr/>
          <a:lstStyle/>
          <a:p>
            <a:pPr algn="r"/>
            <a:r>
              <a:rPr lang="es-ES" sz="1800" b="1" dirty="0" smtClean="0">
                <a:solidFill>
                  <a:srgbClr val="0070C0"/>
                </a:solidFill>
              </a:rPr>
              <a:t>Actividad de reflexión</a:t>
            </a:r>
            <a:endParaRPr lang="en-US" sz="1800" b="1" dirty="0">
              <a:solidFill>
                <a:srgbClr val="0070C0"/>
              </a:solidFill>
            </a:endParaRPr>
          </a:p>
        </p:txBody>
      </p:sp>
      <p:sp>
        <p:nvSpPr>
          <p:cNvPr id="3" name="Marcador de texto 2"/>
          <p:cNvSpPr>
            <a:spLocks noGrp="1"/>
          </p:cNvSpPr>
          <p:nvPr>
            <p:ph type="body" idx="1"/>
          </p:nvPr>
        </p:nvSpPr>
        <p:spPr>
          <a:xfrm>
            <a:off x="2294287" y="1715820"/>
            <a:ext cx="4694985" cy="1364370"/>
          </a:xfrm>
        </p:spPr>
        <p:txBody>
          <a:bodyPr/>
          <a:lstStyle/>
          <a:p>
            <a:pPr marL="152400" indent="0" algn="ctr">
              <a:buNone/>
            </a:pPr>
            <a:r>
              <a:rPr lang="es-ES" sz="1400" dirty="0" smtClean="0"/>
              <a:t>¿Son las condiciones de nuestras oficinas/dependencias idóneas para la conservación de documentos? </a:t>
            </a:r>
          </a:p>
          <a:p>
            <a:pPr marL="152400" indent="0" algn="ctr">
              <a:buNone/>
            </a:pPr>
            <a:endParaRPr lang="es-ES" sz="1400" dirty="0"/>
          </a:p>
          <a:p>
            <a:pPr marL="152400" indent="0" algn="ctr">
              <a:buNone/>
            </a:pPr>
            <a:r>
              <a:rPr lang="es-ES" sz="1400" dirty="0" smtClean="0"/>
              <a:t>¿Estamos implementando alguna estrategia para prevenir el deterioro documental? ¿Control de la humedad? ¿Temperatura? ¿Plagas?</a:t>
            </a:r>
          </a:p>
        </p:txBody>
      </p:sp>
      <p:sp>
        <p:nvSpPr>
          <p:cNvPr id="4" name="AutoShape 2" descr="CONDICIONES AMBIENTALES – La guía del archivist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86049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126574" y="1146868"/>
            <a:ext cx="5323031" cy="434427"/>
          </a:xfrm>
        </p:spPr>
        <p:txBody>
          <a:bodyPr/>
          <a:lstStyle/>
          <a:p>
            <a:r>
              <a:rPr lang="es-ES" sz="1600" b="1" dirty="0" smtClean="0">
                <a:solidFill>
                  <a:srgbClr val="0070C0"/>
                </a:solidFill>
              </a:rPr>
              <a:t>Actividad 2. </a:t>
            </a:r>
            <a:r>
              <a:rPr lang="es-ES" sz="1600" dirty="0" smtClean="0">
                <a:solidFill>
                  <a:schemeClr val="tx1"/>
                </a:solidFill>
              </a:rPr>
              <a:t>¿Qué es el Plan de Conservación Documental?</a:t>
            </a:r>
            <a:endParaRPr lang="en-US" sz="1600" dirty="0">
              <a:solidFill>
                <a:schemeClr val="tx1"/>
              </a:solidFill>
            </a:endParaRPr>
          </a:p>
        </p:txBody>
      </p:sp>
      <p:sp>
        <p:nvSpPr>
          <p:cNvPr id="3" name="Marcador de texto 2"/>
          <p:cNvSpPr>
            <a:spLocks noGrp="1"/>
          </p:cNvSpPr>
          <p:nvPr>
            <p:ph type="body" idx="1"/>
          </p:nvPr>
        </p:nvSpPr>
        <p:spPr>
          <a:xfrm>
            <a:off x="2571659" y="1581295"/>
            <a:ext cx="6157853" cy="3179400"/>
          </a:xfrm>
        </p:spPr>
        <p:txBody>
          <a:bodyPr/>
          <a:lstStyle/>
          <a:p>
            <a:pPr marL="152400" indent="0" algn="just">
              <a:buNone/>
            </a:pPr>
            <a:r>
              <a:rPr lang="es-ES" sz="1400" dirty="0"/>
              <a:t>El Archivo General de la Nación en desarrollo de la </a:t>
            </a:r>
            <a:r>
              <a:rPr lang="es-ES" sz="1400" b="1" dirty="0">
                <a:solidFill>
                  <a:srgbClr val="0070C0"/>
                </a:solidFill>
              </a:rPr>
              <a:t>Ley 594 de 2000 </a:t>
            </a:r>
            <a:r>
              <a:rPr lang="es-ES" sz="1400" dirty="0"/>
              <a:t>– Ley General de Archivos, Titulo XI, Conservación de Documentos, Artículo 46, establece que “Los archivos de la Administración Pública deberán implementar un Sistema Integrado de Conservación en cada una de las fases del ciclo vital de los documentos” y el Acuerdo 006 de 2014 que define los parámetros para el desarrollo e implementación del mismo, presenta una primera guía orientada al diseño, formulación y aplicación del componente Plan de Conservación Documental, quedando para una próxima entrega el Plan de Preservación Digital a Largo Plazo, </a:t>
            </a:r>
            <a:r>
              <a:rPr lang="es-ES" sz="1400" dirty="0" smtClean="0"/>
              <a:t>componentes </a:t>
            </a:r>
            <a:r>
              <a:rPr lang="es-ES" sz="1400" dirty="0"/>
              <a:t>que hacen parte del Sistema Integrado de Conservación - SIC.</a:t>
            </a:r>
            <a:endParaRPr lang="en-US" sz="1400" dirty="0"/>
          </a:p>
        </p:txBody>
      </p:sp>
      <p:sp>
        <p:nvSpPr>
          <p:cNvPr id="4" name="AutoShape 2" descr="Plan de conservación documental 1902457 - YouTube"/>
          <p:cNvSpPr>
            <a:spLocks noChangeAspect="1" noChangeArrowheads="1"/>
          </p:cNvSpPr>
          <p:nvPr/>
        </p:nvSpPr>
        <p:spPr bwMode="auto">
          <a:xfrm>
            <a:off x="1296856" y="332063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Conservación documental – Escuela Nacional de Archivíst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913" y="2562943"/>
            <a:ext cx="2094685" cy="139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460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5001" y="957500"/>
            <a:ext cx="3623224" cy="1470478"/>
          </a:xfrm>
        </p:spPr>
        <p:txBody>
          <a:bodyPr/>
          <a:lstStyle/>
          <a:p>
            <a:pPr marL="152400" indent="0">
              <a:buNone/>
            </a:pPr>
            <a:r>
              <a:rPr lang="es-ES" sz="1400" dirty="0" smtClean="0"/>
              <a:t>El SIC –Sistema Integrado de Conservación- es un componente fundamental en la función archivística, dado que dicta los mecanismos por los cuales establecer planes para la preservación integral de la documentación; su control y su preservación en los diferentes momentos del ciclo vital de la documentación.</a:t>
            </a:r>
          </a:p>
          <a:p>
            <a:pPr marL="152400" indent="0">
              <a:buNone/>
            </a:pPr>
            <a:endParaRPr lang="es-ES" sz="1400" dirty="0"/>
          </a:p>
          <a:p>
            <a:pPr marL="152400" indent="0">
              <a:buNone/>
            </a:pPr>
            <a:r>
              <a:rPr lang="es-ES" sz="1400" dirty="0" smtClean="0"/>
              <a:t>Recordemos los procesos de la </a:t>
            </a:r>
            <a:r>
              <a:rPr lang="es-ES" sz="1400" b="1" dirty="0" smtClean="0">
                <a:solidFill>
                  <a:srgbClr val="0070C0"/>
                </a:solidFill>
              </a:rPr>
              <a:t>Gestión Documental</a:t>
            </a:r>
            <a:r>
              <a:rPr lang="es-ES" sz="1400" dirty="0" smtClean="0"/>
              <a:t>: </a:t>
            </a:r>
            <a:endParaRPr lang="en-US" sz="1400" dirty="0"/>
          </a:p>
        </p:txBody>
      </p:sp>
      <p:pic>
        <p:nvPicPr>
          <p:cNvPr id="4" name="Imagen 3"/>
          <p:cNvPicPr>
            <a:picLocks noChangeAspect="1"/>
          </p:cNvPicPr>
          <p:nvPr/>
        </p:nvPicPr>
        <p:blipFill>
          <a:blip r:embed="rId2"/>
          <a:stretch>
            <a:fillRect/>
          </a:stretch>
        </p:blipFill>
        <p:spPr>
          <a:xfrm>
            <a:off x="3760728" y="834242"/>
            <a:ext cx="5087639" cy="2884966"/>
          </a:xfrm>
          <a:prstGeom prst="rect">
            <a:avLst/>
          </a:prstGeom>
        </p:spPr>
      </p:pic>
    </p:spTree>
    <p:extLst>
      <p:ext uri="{BB962C8B-B14F-4D97-AF65-F5344CB8AC3E}">
        <p14:creationId xmlns:p14="http://schemas.microsoft.com/office/powerpoint/2010/main" val="1875690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4952366" y="345861"/>
            <a:ext cx="3745864" cy="431379"/>
          </a:xfrm>
        </p:spPr>
        <p:txBody>
          <a:bodyPr/>
          <a:lstStyle/>
          <a:p>
            <a:pPr marL="152400" indent="0" algn="r">
              <a:buNone/>
            </a:pPr>
            <a:r>
              <a:rPr lang="es-ES" sz="1600" b="1" dirty="0" smtClean="0">
                <a:solidFill>
                  <a:srgbClr val="0070C0"/>
                </a:solidFill>
              </a:rPr>
              <a:t>Glosario básico para la Conservación Documental</a:t>
            </a:r>
            <a:endParaRPr lang="en-US" sz="1600" b="1" dirty="0">
              <a:solidFill>
                <a:srgbClr val="0070C0"/>
              </a:solidFill>
            </a:endParaRPr>
          </a:p>
        </p:txBody>
      </p:sp>
      <p:sp>
        <p:nvSpPr>
          <p:cNvPr id="4" name="CuadroTexto 3"/>
          <p:cNvSpPr txBox="1"/>
          <p:nvPr/>
        </p:nvSpPr>
        <p:spPr>
          <a:xfrm>
            <a:off x="411480" y="1108710"/>
            <a:ext cx="8286750" cy="3323987"/>
          </a:xfrm>
          <a:prstGeom prst="rect">
            <a:avLst/>
          </a:prstGeom>
          <a:noFill/>
        </p:spPr>
        <p:txBody>
          <a:bodyPr wrap="square" rtlCol="0">
            <a:spAutoFit/>
          </a:bodyPr>
          <a:lstStyle/>
          <a:p>
            <a:pPr marL="285750" indent="-285750" algn="just">
              <a:buFont typeface="Arial" panose="020B0604020202020204" pitchFamily="34" charset="0"/>
              <a:buChar char="•"/>
            </a:pPr>
            <a:r>
              <a:rPr lang="es-ES" b="1" dirty="0">
                <a:solidFill>
                  <a:srgbClr val="0070C0"/>
                </a:solidFill>
              </a:rPr>
              <a:t>Administración de Archivos</a:t>
            </a:r>
            <a:r>
              <a:rPr lang="es-ES" dirty="0"/>
              <a:t>: son operaciones administrativas y técnicas relacionadas con la planeación, dirección, organización, control, evaluación, conservación, preservación y servicios de todos los archivos de una institución</a:t>
            </a:r>
            <a:r>
              <a:rPr lang="es-ES" dirty="0" smtClean="0"/>
              <a:t>.</a:t>
            </a:r>
          </a:p>
          <a:p>
            <a:pPr marL="285750" indent="-285750" algn="just">
              <a:buFont typeface="Arial" panose="020B0604020202020204" pitchFamily="34" charset="0"/>
              <a:buChar char="•"/>
            </a:pPr>
            <a:endParaRPr lang="es-ES" dirty="0"/>
          </a:p>
          <a:p>
            <a:pPr marL="285750" indent="-285750" algn="just">
              <a:buFont typeface="Arial" panose="020B0604020202020204" pitchFamily="34" charset="0"/>
              <a:buChar char="•"/>
            </a:pPr>
            <a:r>
              <a:rPr lang="es-ES" b="1" dirty="0">
                <a:solidFill>
                  <a:srgbClr val="0070C0"/>
                </a:solidFill>
              </a:rPr>
              <a:t>Biodeterioro</a:t>
            </a:r>
            <a:r>
              <a:rPr lang="es-ES" dirty="0"/>
              <a:t>: cambio no deseado en las propiedades de los materiales de archivo B por la acción de organismos tales como hongos y bacterias. </a:t>
            </a:r>
            <a:endParaRPr lang="es-ES" dirty="0" smtClean="0"/>
          </a:p>
          <a:p>
            <a:pPr marL="285750" indent="-285750" algn="just">
              <a:buFont typeface="Arial" panose="020B0604020202020204" pitchFamily="34" charset="0"/>
              <a:buChar char="•"/>
            </a:pPr>
            <a:endParaRPr lang="es-ES" dirty="0"/>
          </a:p>
          <a:p>
            <a:pPr marL="285750" indent="-285750" algn="just">
              <a:buFont typeface="Arial" panose="020B0604020202020204" pitchFamily="34" charset="0"/>
              <a:buChar char="•"/>
            </a:pPr>
            <a:r>
              <a:rPr lang="es-ES" b="1" dirty="0">
                <a:solidFill>
                  <a:srgbClr val="0070C0"/>
                </a:solidFill>
              </a:rPr>
              <a:t>Carga de Polvo</a:t>
            </a:r>
            <a:r>
              <a:rPr lang="es-ES" dirty="0"/>
              <a:t>: peso de material particulado que se deposita en una unidad de área y unidad de tiempo. Carga Microbiana: Número de unidades Formadoras de Colonias (U.F.C.) de microorganismos (Hongos y bacterias) presentes en un volumen (m³) de aire analizado. </a:t>
            </a:r>
            <a:endParaRPr lang="es-ES" dirty="0" smtClean="0"/>
          </a:p>
          <a:p>
            <a:pPr marL="285750" indent="-285750" algn="just">
              <a:buFont typeface="Arial" panose="020B0604020202020204" pitchFamily="34" charset="0"/>
              <a:buChar char="•"/>
            </a:pPr>
            <a:endParaRPr lang="es-ES" dirty="0" smtClean="0"/>
          </a:p>
          <a:p>
            <a:pPr marL="285750" indent="-285750" algn="just">
              <a:buFont typeface="Arial" panose="020B0604020202020204" pitchFamily="34" charset="0"/>
              <a:buChar char="•"/>
            </a:pPr>
            <a:r>
              <a:rPr lang="es-ES" b="1" dirty="0">
                <a:solidFill>
                  <a:srgbClr val="0070C0"/>
                </a:solidFill>
              </a:rPr>
              <a:t>Condiciones medioambientales</a:t>
            </a:r>
            <a:r>
              <a:rPr lang="es-ES" dirty="0"/>
              <a:t>: se refiere a los agentes ambientales directamente relacionados con la conservación de los documentos tales como la humedad, la luz, la temperatura y la polución.</a:t>
            </a:r>
            <a:endParaRPr lang="es-ES" dirty="0" smtClean="0"/>
          </a:p>
          <a:p>
            <a:endParaRPr lang="en-US" dirty="0"/>
          </a:p>
        </p:txBody>
      </p:sp>
    </p:spTree>
    <p:extLst>
      <p:ext uri="{BB962C8B-B14F-4D97-AF65-F5344CB8AC3E}">
        <p14:creationId xmlns:p14="http://schemas.microsoft.com/office/powerpoint/2010/main" val="2555024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4952366" y="242991"/>
            <a:ext cx="3745864" cy="431379"/>
          </a:xfrm>
        </p:spPr>
        <p:txBody>
          <a:bodyPr/>
          <a:lstStyle/>
          <a:p>
            <a:pPr marL="152400" indent="0" algn="r">
              <a:buNone/>
            </a:pPr>
            <a:r>
              <a:rPr lang="es-ES" sz="1600" b="1" dirty="0" smtClean="0">
                <a:solidFill>
                  <a:srgbClr val="0070C0"/>
                </a:solidFill>
              </a:rPr>
              <a:t>Glosario básico para la Conservación Documental</a:t>
            </a:r>
            <a:endParaRPr lang="en-US" sz="1600" b="1" dirty="0">
              <a:solidFill>
                <a:srgbClr val="0070C0"/>
              </a:solidFill>
            </a:endParaRPr>
          </a:p>
        </p:txBody>
      </p:sp>
      <p:sp>
        <p:nvSpPr>
          <p:cNvPr id="4" name="CuadroTexto 3"/>
          <p:cNvSpPr txBox="1"/>
          <p:nvPr/>
        </p:nvSpPr>
        <p:spPr>
          <a:xfrm>
            <a:off x="411480" y="971550"/>
            <a:ext cx="8286750" cy="3539430"/>
          </a:xfrm>
          <a:prstGeom prst="rect">
            <a:avLst/>
          </a:prstGeom>
          <a:noFill/>
        </p:spPr>
        <p:txBody>
          <a:bodyPr wrap="square" rtlCol="0">
            <a:spAutoFit/>
          </a:bodyPr>
          <a:lstStyle/>
          <a:p>
            <a:pPr algn="just"/>
            <a:r>
              <a:rPr lang="es-ES" b="1" dirty="0">
                <a:solidFill>
                  <a:srgbClr val="0070C0"/>
                </a:solidFill>
              </a:rPr>
              <a:t>Conservación Documental</a:t>
            </a:r>
            <a:r>
              <a:rPr lang="es-ES" dirty="0"/>
              <a:t>. conjunto de medidas de conservación preventiva y conservación - restauración adoptadas para asegurar la integridad física y funcional de los documentos análogos de archivo</a:t>
            </a:r>
            <a:r>
              <a:rPr lang="es-ES" dirty="0" smtClean="0"/>
              <a:t>.</a:t>
            </a:r>
          </a:p>
          <a:p>
            <a:pPr algn="just"/>
            <a:endParaRPr lang="es-ES" dirty="0"/>
          </a:p>
          <a:p>
            <a:pPr algn="just"/>
            <a:r>
              <a:rPr lang="es-ES" b="1" dirty="0">
                <a:solidFill>
                  <a:srgbClr val="0070C0"/>
                </a:solidFill>
              </a:rPr>
              <a:t>Conservación Preventiva</a:t>
            </a:r>
            <a:r>
              <a:rPr lang="es-ES" dirty="0"/>
              <a:t>. se refiere al conjunto de políticas, estrategias y medidas de orden técnico y administrativo con un enfoque global e integral, dirigidas a reducir el nivel de riesgo, evitar o minimizar el deterioro de los bienes y, en lo posible, las intervenciones de conservación - restauración. Comprende actividades de gestión para fomentar una protección planificada del patrimonio documental</a:t>
            </a:r>
            <a:r>
              <a:rPr lang="es-ES" dirty="0" smtClean="0"/>
              <a:t>.</a:t>
            </a:r>
          </a:p>
          <a:p>
            <a:pPr algn="just"/>
            <a:endParaRPr lang="es-ES" dirty="0"/>
          </a:p>
          <a:p>
            <a:pPr algn="just"/>
            <a:r>
              <a:rPr lang="es-ES" b="1" dirty="0">
                <a:solidFill>
                  <a:srgbClr val="0070C0"/>
                </a:solidFill>
              </a:rPr>
              <a:t>Desinfección</a:t>
            </a:r>
            <a:r>
              <a:rPr lang="es-ES" dirty="0"/>
              <a:t>: eliminación de gérmenes que infectan o pueden provocar una D infección en un lugar</a:t>
            </a:r>
            <a:r>
              <a:rPr lang="es-ES" dirty="0" smtClean="0"/>
              <a:t>.</a:t>
            </a:r>
          </a:p>
          <a:p>
            <a:pPr algn="just"/>
            <a:endParaRPr lang="es-ES" dirty="0"/>
          </a:p>
          <a:p>
            <a:pPr algn="just"/>
            <a:r>
              <a:rPr lang="es-ES" b="1" dirty="0">
                <a:solidFill>
                  <a:srgbClr val="0070C0"/>
                </a:solidFill>
              </a:rPr>
              <a:t>Desinsectación</a:t>
            </a:r>
            <a:r>
              <a:rPr lang="es-ES" dirty="0"/>
              <a:t>: Eliminación de insectos que afectan los soportes documentales, especialmente el papel y cartón. </a:t>
            </a:r>
            <a:endParaRPr lang="es-ES" dirty="0" smtClean="0"/>
          </a:p>
          <a:p>
            <a:pPr algn="just"/>
            <a:endParaRPr lang="es-ES" dirty="0"/>
          </a:p>
          <a:p>
            <a:pPr algn="just"/>
            <a:r>
              <a:rPr lang="en-US" b="1" dirty="0" err="1">
                <a:solidFill>
                  <a:srgbClr val="0070C0"/>
                </a:solidFill>
              </a:rPr>
              <a:t>Desratización</a:t>
            </a:r>
            <a:r>
              <a:rPr lang="en-US" dirty="0"/>
              <a:t>: Eliminación de roedores. </a:t>
            </a:r>
          </a:p>
        </p:txBody>
      </p:sp>
    </p:spTree>
    <p:extLst>
      <p:ext uri="{BB962C8B-B14F-4D97-AF65-F5344CB8AC3E}">
        <p14:creationId xmlns:p14="http://schemas.microsoft.com/office/powerpoint/2010/main" val="474686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4952366" y="242991"/>
            <a:ext cx="3745864" cy="431379"/>
          </a:xfrm>
        </p:spPr>
        <p:txBody>
          <a:bodyPr/>
          <a:lstStyle/>
          <a:p>
            <a:pPr marL="152400" indent="0" algn="r">
              <a:buNone/>
            </a:pPr>
            <a:r>
              <a:rPr lang="es-ES" sz="1600" b="1" dirty="0" smtClean="0">
                <a:solidFill>
                  <a:srgbClr val="0070C0"/>
                </a:solidFill>
              </a:rPr>
              <a:t>Glosario básico para la Conservación Documental</a:t>
            </a:r>
            <a:endParaRPr lang="en-US" sz="1600" b="1" dirty="0">
              <a:solidFill>
                <a:srgbClr val="0070C0"/>
              </a:solidFill>
            </a:endParaRPr>
          </a:p>
        </p:txBody>
      </p:sp>
      <p:sp>
        <p:nvSpPr>
          <p:cNvPr id="4" name="CuadroTexto 3"/>
          <p:cNvSpPr txBox="1"/>
          <p:nvPr/>
        </p:nvSpPr>
        <p:spPr>
          <a:xfrm>
            <a:off x="411480" y="971550"/>
            <a:ext cx="8286750" cy="3539430"/>
          </a:xfrm>
          <a:prstGeom prst="rect">
            <a:avLst/>
          </a:prstGeom>
          <a:noFill/>
        </p:spPr>
        <p:txBody>
          <a:bodyPr wrap="square" rtlCol="0">
            <a:spAutoFit/>
          </a:bodyPr>
          <a:lstStyle/>
          <a:p>
            <a:pPr marL="285750" indent="-285750" algn="just">
              <a:buFont typeface="Arial" panose="020B0604020202020204" pitchFamily="34" charset="0"/>
              <a:buChar char="•"/>
            </a:pPr>
            <a:r>
              <a:rPr lang="es-ES" b="1" dirty="0">
                <a:solidFill>
                  <a:srgbClr val="0070C0"/>
                </a:solidFill>
              </a:rPr>
              <a:t>Depósito de Archivo</a:t>
            </a:r>
            <a:r>
              <a:rPr lang="es-ES" dirty="0"/>
              <a:t>: espacio destinado al almacenamiento ordenado y conservación de los fondos documentales que se custodian en el archivo de una entidad. La capacidad, dotación y muebles, deben corresponder al volumen y las características físicas de los documentos, así como a su servicio. Local especialmente equipado y adecuado para el almacenamiento y la conservación de los documentos de archivo. </a:t>
            </a:r>
            <a:endParaRPr lang="es-ES" dirty="0" smtClean="0"/>
          </a:p>
          <a:p>
            <a:pPr marL="285750" indent="-285750" algn="just">
              <a:buFont typeface="Arial" panose="020B0604020202020204" pitchFamily="34" charset="0"/>
              <a:buChar char="•"/>
            </a:pPr>
            <a:endParaRPr lang="es-ES" dirty="0"/>
          </a:p>
          <a:p>
            <a:pPr marL="285750" indent="-285750" algn="just">
              <a:buFont typeface="Arial" panose="020B0604020202020204" pitchFamily="34" charset="0"/>
              <a:buChar char="•"/>
            </a:pPr>
            <a:r>
              <a:rPr lang="es-ES" b="1" dirty="0">
                <a:solidFill>
                  <a:srgbClr val="0070C0"/>
                </a:solidFill>
              </a:rPr>
              <a:t>Factores de Deterioro</a:t>
            </a:r>
            <a:r>
              <a:rPr lang="es-ES" dirty="0"/>
              <a:t>: sistemas con capacidad de inducir cambios en las características propias a la naturaleza de los materiales, son denominados también causas de deterioro y pueden ser internos o externos a los materiales. </a:t>
            </a:r>
            <a:endParaRPr lang="es-ES" dirty="0" smtClean="0"/>
          </a:p>
          <a:p>
            <a:pPr marL="285750" indent="-285750" algn="just">
              <a:buFont typeface="Arial" panose="020B0604020202020204" pitchFamily="34" charset="0"/>
              <a:buChar char="•"/>
            </a:pPr>
            <a:endParaRPr lang="es-ES" dirty="0"/>
          </a:p>
          <a:p>
            <a:pPr marL="285750" indent="-285750" algn="just">
              <a:buFont typeface="Arial" panose="020B0604020202020204" pitchFamily="34" charset="0"/>
              <a:buChar char="•"/>
            </a:pPr>
            <a:r>
              <a:rPr lang="es-ES" b="1" dirty="0">
                <a:solidFill>
                  <a:srgbClr val="0070C0"/>
                </a:solidFill>
              </a:rPr>
              <a:t>Humedad Relativa</a:t>
            </a:r>
            <a:r>
              <a:rPr lang="es-ES" dirty="0"/>
              <a:t>: Es la relación porcentual entre la cantidad de vapor de agua real que contiene el aire en un volumen determinado y la que necesitaría contener para saturarse a una misma temperatura. </a:t>
            </a:r>
            <a:endParaRPr lang="es-ES" dirty="0" smtClean="0"/>
          </a:p>
          <a:p>
            <a:pPr marL="285750" indent="-285750" algn="just">
              <a:buFont typeface="Arial" panose="020B0604020202020204" pitchFamily="34" charset="0"/>
              <a:buChar char="•"/>
            </a:pPr>
            <a:endParaRPr lang="es-ES" dirty="0"/>
          </a:p>
          <a:p>
            <a:pPr marL="285750" indent="-285750" algn="just">
              <a:buFont typeface="Arial" panose="020B0604020202020204" pitchFamily="34" charset="0"/>
              <a:buChar char="•"/>
            </a:pPr>
            <a:r>
              <a:rPr lang="es-ES" b="1" dirty="0">
                <a:solidFill>
                  <a:srgbClr val="0070C0"/>
                </a:solidFill>
              </a:rPr>
              <a:t>Mantenimiento Preventivo</a:t>
            </a:r>
            <a:r>
              <a:rPr lang="es-ES" dirty="0"/>
              <a:t>: Conjunto de medidas para mitigar las causas de un M problema potencial u otra situación no deseable</a:t>
            </a:r>
            <a:endParaRPr lang="en-US" dirty="0"/>
          </a:p>
        </p:txBody>
      </p:sp>
    </p:spTree>
    <p:extLst>
      <p:ext uri="{BB962C8B-B14F-4D97-AF65-F5344CB8AC3E}">
        <p14:creationId xmlns:p14="http://schemas.microsoft.com/office/powerpoint/2010/main" val="1264123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4952366" y="242991"/>
            <a:ext cx="3745864" cy="431379"/>
          </a:xfrm>
        </p:spPr>
        <p:txBody>
          <a:bodyPr/>
          <a:lstStyle/>
          <a:p>
            <a:pPr marL="152400" indent="0" algn="r">
              <a:buNone/>
            </a:pPr>
            <a:r>
              <a:rPr lang="es-ES" sz="1600" b="1" dirty="0" smtClean="0">
                <a:solidFill>
                  <a:srgbClr val="0070C0"/>
                </a:solidFill>
              </a:rPr>
              <a:t>Glosario básico para la Conservación Documental</a:t>
            </a:r>
            <a:endParaRPr lang="en-US" sz="1600" b="1" dirty="0">
              <a:solidFill>
                <a:srgbClr val="0070C0"/>
              </a:solidFill>
            </a:endParaRPr>
          </a:p>
        </p:txBody>
      </p:sp>
      <p:sp>
        <p:nvSpPr>
          <p:cNvPr id="4" name="CuadroTexto 3"/>
          <p:cNvSpPr txBox="1"/>
          <p:nvPr/>
        </p:nvSpPr>
        <p:spPr>
          <a:xfrm>
            <a:off x="411480" y="893020"/>
            <a:ext cx="8286750" cy="3693319"/>
          </a:xfrm>
          <a:prstGeom prst="rect">
            <a:avLst/>
          </a:prstGeom>
          <a:noFill/>
        </p:spPr>
        <p:txBody>
          <a:bodyPr wrap="square" rtlCol="0">
            <a:spAutoFit/>
          </a:bodyPr>
          <a:lstStyle/>
          <a:p>
            <a:pPr marL="285750" indent="-285750" algn="just">
              <a:buFont typeface="Arial" panose="020B0604020202020204" pitchFamily="34" charset="0"/>
              <a:buChar char="•"/>
            </a:pPr>
            <a:r>
              <a:rPr lang="es-ES" sz="1300" b="1" dirty="0">
                <a:solidFill>
                  <a:srgbClr val="0070C0"/>
                </a:solidFill>
              </a:rPr>
              <a:t>Preservación a largo plazo</a:t>
            </a:r>
            <a:r>
              <a:rPr lang="es-ES" sz="1300" dirty="0"/>
              <a:t>. Conjunto de acciones y estándares aplicados a los documentos durante su gestión para garantizar su preservación en el tiempo, independientemente de su medio y forma de registro o almacenamiento. La preservación a largo plazo aplica al documento electrónico de archivo con su medio correspondiente en cualquier etapa de su ciclo vital</a:t>
            </a:r>
            <a:r>
              <a:rPr lang="es-ES" sz="1300" dirty="0" smtClean="0"/>
              <a:t>.</a:t>
            </a:r>
          </a:p>
          <a:p>
            <a:pPr marL="285750" indent="-285750" algn="just">
              <a:buFont typeface="Arial" panose="020B0604020202020204" pitchFamily="34" charset="0"/>
              <a:buChar char="•"/>
            </a:pPr>
            <a:endParaRPr lang="es-ES" sz="1300" b="1" dirty="0">
              <a:solidFill>
                <a:srgbClr val="0070C0"/>
              </a:solidFill>
            </a:endParaRPr>
          </a:p>
          <a:p>
            <a:pPr marL="285750" indent="-285750" algn="just">
              <a:buFont typeface="Arial" panose="020B0604020202020204" pitchFamily="34" charset="0"/>
              <a:buChar char="•"/>
            </a:pPr>
            <a:r>
              <a:rPr lang="es-ES" sz="1300" b="1" dirty="0">
                <a:solidFill>
                  <a:srgbClr val="0070C0"/>
                </a:solidFill>
              </a:rPr>
              <a:t>Saneamiento ambiental</a:t>
            </a:r>
            <a:r>
              <a:rPr lang="es-ES" sz="1300" dirty="0"/>
              <a:t>: Proceso establecido para reducir la carga microbiana ambiental, garantizar un espacio salubre y evitar procesos posteriores de biodeterioro en la documentación mediante la aplicación de sustancias activas, aplicadas por medio de diferentes métodos con el objeto de destruir, contrarrestar, neutralizar, impedir la acción o ejercer un control sobre organismos y microorganismos biológicos causantes del deterioro de la documentación y de enfermedades al personal que labora en la entidad. </a:t>
            </a:r>
            <a:endParaRPr lang="es-ES" sz="1300" dirty="0" smtClean="0"/>
          </a:p>
          <a:p>
            <a:pPr marL="285750" indent="-285750" algn="just">
              <a:buFont typeface="Arial" panose="020B0604020202020204" pitchFamily="34" charset="0"/>
              <a:buChar char="•"/>
            </a:pPr>
            <a:endParaRPr lang="es-ES" sz="1300" dirty="0"/>
          </a:p>
          <a:p>
            <a:pPr marL="285750" indent="-285750" algn="just">
              <a:buFont typeface="Arial" panose="020B0604020202020204" pitchFamily="34" charset="0"/>
              <a:buChar char="•"/>
            </a:pPr>
            <a:r>
              <a:rPr lang="es-ES" sz="1300" b="1" dirty="0">
                <a:solidFill>
                  <a:srgbClr val="0070C0"/>
                </a:solidFill>
              </a:rPr>
              <a:t>Sistema Integrado de Conservación</a:t>
            </a:r>
            <a:r>
              <a:rPr lang="es-ES" sz="1300" dirty="0"/>
              <a:t>. Es el conjunto de planes, programas, estrategias, procesos y procedimientos de conservación documental y preservación digital, bajo el concepto de archivo total, acorde con la política de gestión documental y demás sistemas organizacionales, tendiente a asegurar el adecuado mantenimiento de cualquier tipo de información, independiente del medio o tecnología con la cual se haya elaborado, conservando atributos tales como unidad, integridad autenticidad, inalterabilidad, originalidad, fiabilidad y accesibilidad, desde el momento de su producción y/o recepción, durante su gestión, hasta su disposición final, es decir, en cualquier etapa de su ciclo vital. </a:t>
            </a:r>
            <a:endParaRPr lang="en-US" sz="1300" dirty="0"/>
          </a:p>
        </p:txBody>
      </p:sp>
    </p:spTree>
    <p:extLst>
      <p:ext uri="{BB962C8B-B14F-4D97-AF65-F5344CB8AC3E}">
        <p14:creationId xmlns:p14="http://schemas.microsoft.com/office/powerpoint/2010/main" val="3210274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262890" y="2142176"/>
            <a:ext cx="1463040" cy="2462213"/>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4" name="Picture 2" descr="PLAN DE CONSERVACIÓN DOCUMENTAL">
            <a:extLst>
              <a:ext uri="{FF2B5EF4-FFF2-40B4-BE49-F238E27FC236}">
                <a16:creationId xmlns="" xmlns:a16="http://schemas.microsoft.com/office/drawing/2014/main" id="{0AF01F09-E878-4EEB-94F5-FF3BC62F92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9560" y="1449712"/>
            <a:ext cx="5262726" cy="138492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1725930" y="2834640"/>
            <a:ext cx="1965960" cy="1384995"/>
          </a:xfrm>
          <a:prstGeom prst="rect">
            <a:avLst/>
          </a:prstGeom>
          <a:noFill/>
        </p:spPr>
        <p:txBody>
          <a:bodyPr wrap="square" rtlCol="0">
            <a:spAutoFit/>
          </a:bodyPr>
          <a:lstStyle/>
          <a:p>
            <a:pPr algn="ctr"/>
            <a:r>
              <a:rPr lang="es-ES" dirty="0" smtClean="0"/>
              <a:t>Diseño de estrategias y planes para la protección de los documentos en todas las instancias de su ciclo vital.</a:t>
            </a:r>
            <a:endParaRPr lang="en-US" dirty="0"/>
          </a:p>
        </p:txBody>
      </p:sp>
      <p:sp>
        <p:nvSpPr>
          <p:cNvPr id="6" name="CuadroTexto 5"/>
          <p:cNvSpPr txBox="1"/>
          <p:nvPr/>
        </p:nvSpPr>
        <p:spPr>
          <a:xfrm>
            <a:off x="3385053" y="280161"/>
            <a:ext cx="2491740" cy="1169551"/>
          </a:xfrm>
          <a:prstGeom prst="rect">
            <a:avLst/>
          </a:prstGeom>
          <a:noFill/>
        </p:spPr>
        <p:txBody>
          <a:bodyPr wrap="square" rtlCol="0">
            <a:spAutoFit/>
          </a:bodyPr>
          <a:lstStyle/>
          <a:p>
            <a:pPr algn="ctr"/>
            <a:r>
              <a:rPr lang="es-ES" dirty="0" smtClean="0"/>
              <a:t>Puesta en marcha de los procesos planeados: condiciones ambientales – producción documental, entre otros.</a:t>
            </a:r>
            <a:endParaRPr lang="en-US" dirty="0"/>
          </a:p>
        </p:txBody>
      </p:sp>
      <p:sp>
        <p:nvSpPr>
          <p:cNvPr id="7" name="CuadroTexto 6"/>
          <p:cNvSpPr txBox="1"/>
          <p:nvPr/>
        </p:nvSpPr>
        <p:spPr>
          <a:xfrm>
            <a:off x="6080760" y="2834640"/>
            <a:ext cx="2011680" cy="738664"/>
          </a:xfrm>
          <a:prstGeom prst="rect">
            <a:avLst/>
          </a:prstGeom>
          <a:noFill/>
        </p:spPr>
        <p:txBody>
          <a:bodyPr wrap="square" rtlCol="0">
            <a:spAutoFit/>
          </a:bodyPr>
          <a:lstStyle/>
          <a:p>
            <a:r>
              <a:rPr lang="es-ES" dirty="0" smtClean="0"/>
              <a:t>Protección y conservación efectivas a largo plazo.</a:t>
            </a:r>
            <a:endParaRPr lang="en-US" dirty="0"/>
          </a:p>
        </p:txBody>
      </p:sp>
      <p:sp>
        <p:nvSpPr>
          <p:cNvPr id="8" name="CuadroTexto 7"/>
          <p:cNvSpPr txBox="1"/>
          <p:nvPr/>
        </p:nvSpPr>
        <p:spPr>
          <a:xfrm>
            <a:off x="365761" y="2142176"/>
            <a:ext cx="1360170" cy="2462213"/>
          </a:xfrm>
          <a:prstGeom prst="rect">
            <a:avLst/>
          </a:prstGeom>
          <a:noFill/>
        </p:spPr>
        <p:txBody>
          <a:bodyPr wrap="square" rtlCol="0">
            <a:spAutoFit/>
          </a:bodyPr>
          <a:lstStyle/>
          <a:p>
            <a:r>
              <a:rPr lang="es-ES" dirty="0" smtClean="0"/>
              <a:t>Problematizar el mobiliario: estantes, separación entre ellos, calidad de los estantes; Condiciones de temperatura, humedad. </a:t>
            </a:r>
            <a:endParaRPr lang="en-US" dirty="0"/>
          </a:p>
        </p:txBody>
      </p:sp>
    </p:spTree>
    <p:extLst>
      <p:ext uri="{BB962C8B-B14F-4D97-AF65-F5344CB8AC3E}">
        <p14:creationId xmlns:p14="http://schemas.microsoft.com/office/powerpoint/2010/main" val="2078806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 xmlns:a16="http://schemas.microsoft.com/office/drawing/2014/main" id="{2B47E940-5385-4226-8529-A9FC43DCC78A}"/>
              </a:ext>
            </a:extLst>
          </p:cNvPr>
          <p:cNvPicPr>
            <a:picLocks noChangeAspect="1"/>
          </p:cNvPicPr>
          <p:nvPr/>
        </p:nvPicPr>
        <p:blipFill rotWithShape="1">
          <a:blip r:embed="rId2"/>
          <a:srcRect r="3388" b="2292"/>
          <a:stretch/>
        </p:blipFill>
        <p:spPr>
          <a:xfrm>
            <a:off x="0" y="914400"/>
            <a:ext cx="6400800" cy="3634740"/>
          </a:xfrm>
          <a:prstGeom prst="rect">
            <a:avLst/>
          </a:prstGeom>
        </p:spPr>
      </p:pic>
      <p:sp>
        <p:nvSpPr>
          <p:cNvPr id="5" name="CuadroTexto 4"/>
          <p:cNvSpPr txBox="1"/>
          <p:nvPr/>
        </p:nvSpPr>
        <p:spPr>
          <a:xfrm>
            <a:off x="6680835" y="285750"/>
            <a:ext cx="1920240" cy="1815882"/>
          </a:xfrm>
          <a:prstGeom prst="rect">
            <a:avLst/>
          </a:prstGeom>
          <a:noFill/>
        </p:spPr>
        <p:txBody>
          <a:bodyPr wrap="square" rtlCol="0">
            <a:spAutoFit/>
          </a:bodyPr>
          <a:lstStyle/>
          <a:p>
            <a:pPr algn="ctr"/>
            <a:r>
              <a:rPr lang="es-ES" dirty="0" smtClean="0"/>
              <a:t>Para establecer un </a:t>
            </a:r>
            <a:r>
              <a:rPr lang="es-ES" b="1" dirty="0" smtClean="0"/>
              <a:t>Plan de Conservación </a:t>
            </a:r>
            <a:r>
              <a:rPr lang="es-ES" dirty="0" smtClean="0"/>
              <a:t>dentro de nuestra organización debemos seguir los siguientes pasos sucesivos:</a:t>
            </a:r>
            <a:endParaRPr lang="en-US" dirty="0"/>
          </a:p>
        </p:txBody>
      </p:sp>
      <p:sp>
        <p:nvSpPr>
          <p:cNvPr id="6" name="Rectángulo 5"/>
          <p:cNvSpPr/>
          <p:nvPr/>
        </p:nvSpPr>
        <p:spPr>
          <a:xfrm>
            <a:off x="6537960" y="2241024"/>
            <a:ext cx="2205990" cy="4000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b="1" dirty="0" smtClean="0"/>
              <a:t>PLANEAR</a:t>
            </a:r>
            <a:endParaRPr lang="en-US" b="1" dirty="0"/>
          </a:p>
        </p:txBody>
      </p:sp>
      <p:sp>
        <p:nvSpPr>
          <p:cNvPr id="7" name="Rectángulo 6"/>
          <p:cNvSpPr/>
          <p:nvPr/>
        </p:nvSpPr>
        <p:spPr>
          <a:xfrm>
            <a:off x="6537960" y="2816244"/>
            <a:ext cx="2205990" cy="4000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b="1" dirty="0" smtClean="0"/>
              <a:t>HACER</a:t>
            </a:r>
            <a:endParaRPr lang="en-US" b="1" dirty="0"/>
          </a:p>
        </p:txBody>
      </p:sp>
      <p:sp>
        <p:nvSpPr>
          <p:cNvPr id="8" name="Rectángulo 7"/>
          <p:cNvSpPr/>
          <p:nvPr/>
        </p:nvSpPr>
        <p:spPr>
          <a:xfrm>
            <a:off x="6537960" y="3391464"/>
            <a:ext cx="2205990" cy="4000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b="1" dirty="0" smtClean="0"/>
              <a:t>VERIFICAR</a:t>
            </a:r>
            <a:endParaRPr lang="en-US" b="1" dirty="0"/>
          </a:p>
        </p:txBody>
      </p:sp>
      <p:sp>
        <p:nvSpPr>
          <p:cNvPr id="9" name="Rectángulo 8"/>
          <p:cNvSpPr/>
          <p:nvPr/>
        </p:nvSpPr>
        <p:spPr>
          <a:xfrm>
            <a:off x="6537960" y="3963438"/>
            <a:ext cx="2205990" cy="4000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b="1" dirty="0" smtClean="0"/>
              <a:t>ACTUAR</a:t>
            </a:r>
            <a:endParaRPr lang="en-US" b="1" dirty="0"/>
          </a:p>
        </p:txBody>
      </p:sp>
    </p:spTree>
    <p:extLst>
      <p:ext uri="{BB962C8B-B14F-4D97-AF65-F5344CB8AC3E}">
        <p14:creationId xmlns:p14="http://schemas.microsoft.com/office/powerpoint/2010/main" val="385254928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4533</TotalTime>
  <Words>1403</Words>
  <Application>Microsoft Office PowerPoint</Application>
  <PresentationFormat>Presentación en pantalla (16:9)</PresentationFormat>
  <Paragraphs>64</Paragraphs>
  <Slides>14</Slides>
  <Notes>2</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14</vt:i4>
      </vt:variant>
    </vt:vector>
  </HeadingPairs>
  <TitlesOfParts>
    <vt:vector size="18" baseType="lpstr">
      <vt:lpstr>Arial</vt:lpstr>
      <vt:lpstr>Calibri</vt:lpstr>
      <vt:lpstr>Times New Roman</vt:lpstr>
      <vt:lpstr>Simple Light</vt:lpstr>
      <vt:lpstr>Presentación de PowerPoint</vt:lpstr>
      <vt:lpstr>Actividad 2. ¿Qué es el Plan de Conservación Documental?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Situación de la CDMB</vt:lpstr>
      <vt:lpstr>Definición del Sistema Integrado de Conservación</vt:lpstr>
      <vt:lpstr>Presentación de PowerPoint</vt:lpstr>
      <vt:lpstr>Ejercicio Práctico</vt:lpstr>
      <vt:lpstr>Actividad de reflexión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Mario</dc:creator>
  <cp:lastModifiedBy>Cuenta Microsoft</cp:lastModifiedBy>
  <cp:revision>221</cp:revision>
  <dcterms:modified xsi:type="dcterms:W3CDTF">2022-07-29T18:21:19Z</dcterms:modified>
</cp:coreProperties>
</file>